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62" r:id="rId3"/>
    <p:sldId id="263" r:id="rId4"/>
    <p:sldId id="286" r:id="rId5"/>
    <p:sldId id="264" r:id="rId6"/>
    <p:sldId id="287" r:id="rId7"/>
    <p:sldId id="265" r:id="rId8"/>
    <p:sldId id="288" r:id="rId9"/>
    <p:sldId id="266" r:id="rId10"/>
    <p:sldId id="289" r:id="rId11"/>
    <p:sldId id="267" r:id="rId12"/>
    <p:sldId id="290" r:id="rId13"/>
    <p:sldId id="268" r:id="rId14"/>
    <p:sldId id="291" r:id="rId15"/>
    <p:sldId id="269" r:id="rId16"/>
    <p:sldId id="292" r:id="rId17"/>
    <p:sldId id="270" r:id="rId18"/>
    <p:sldId id="293" r:id="rId19"/>
    <p:sldId id="271" r:id="rId20"/>
    <p:sldId id="294" r:id="rId21"/>
    <p:sldId id="272" r:id="rId22"/>
    <p:sldId id="295" r:id="rId23"/>
    <p:sldId id="273" r:id="rId24"/>
    <p:sldId id="274" r:id="rId25"/>
    <p:sldId id="296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97" r:id="rId34"/>
    <p:sldId id="282" r:id="rId35"/>
    <p:sldId id="283" r:id="rId36"/>
    <p:sldId id="284" r:id="rId37"/>
    <p:sldId id="285" r:id="rId38"/>
    <p:sldId id="259" r:id="rId3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6" autoAdjust="0"/>
    <p:restoredTop sz="96806" autoAdjust="0"/>
  </p:normalViewPr>
  <p:slideViewPr>
    <p:cSldViewPr>
      <p:cViewPr varScale="1">
        <p:scale>
          <a:sx n="90" d="100"/>
          <a:sy n="90" d="100"/>
        </p:scale>
        <p:origin x="93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 HPC Multi-Core Design by Gem5 (Part 1)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1.4 Cache and Virtual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012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1.4 Cache and Virtual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and Virtual Memory(09:30/36:54)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5F4B465-6FDA-1ECF-AEF5-31EB26B615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7854877"/>
              </p:ext>
            </p:extLst>
          </p:nvPr>
        </p:nvGraphicFramePr>
        <p:xfrm>
          <a:off x="857250" y="2071688"/>
          <a:ext cx="7429500" cy="271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29680" imgH="2714760" progId="PBrush">
                  <p:embed/>
                </p:oleObj>
              </mc:Choice>
              <mc:Fallback>
                <p:oleObj name="Bitmap Image" r:id="rId2" imgW="7429680" imgH="27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57250" y="2071688"/>
                        <a:ext cx="7429500" cy="27146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94C00942-1A28-C858-113F-1DC2A34B8DA1}"/>
              </a:ext>
            </a:extLst>
          </p:cNvPr>
          <p:cNvSpPr/>
          <p:nvPr/>
        </p:nvSpPr>
        <p:spPr>
          <a:xfrm>
            <a:off x="1043608" y="3933056"/>
            <a:ext cx="360040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0D7D97-D4ED-4AA9-9182-15DB48AB8F3C}"/>
              </a:ext>
            </a:extLst>
          </p:cNvPr>
          <p:cNvSpPr txBox="1"/>
          <p:nvPr/>
        </p:nvSpPr>
        <p:spPr>
          <a:xfrm>
            <a:off x="3059832" y="4581128"/>
            <a:ext cx="475252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Most popular architecture simulator</a:t>
            </a:r>
          </a:p>
        </p:txBody>
      </p:sp>
    </p:spTree>
    <p:extLst>
      <p:ext uri="{BB962C8B-B14F-4D97-AF65-F5344CB8AC3E}">
        <p14:creationId xmlns:p14="http://schemas.microsoft.com/office/powerpoint/2010/main" val="487521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1.5 DRAM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9382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DRAM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DRAM (12:30/36:54)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1B7D23C-3111-09A3-CB93-57EE7E0586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4105244"/>
              </p:ext>
            </p:extLst>
          </p:nvPr>
        </p:nvGraphicFramePr>
        <p:xfrm>
          <a:off x="827584" y="1916832"/>
          <a:ext cx="7477125" cy="139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77200" imgH="1390680" progId="PBrush">
                  <p:embed/>
                </p:oleObj>
              </mc:Choice>
              <mc:Fallback>
                <p:oleObj name="Bitmap Image" r:id="rId2" imgW="7477200" imgH="1390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916832"/>
                        <a:ext cx="7477125" cy="13906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A9FE0EF-9614-6D36-04D2-582CD4BB5D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9967518"/>
              </p:ext>
            </p:extLst>
          </p:nvPr>
        </p:nvGraphicFramePr>
        <p:xfrm>
          <a:off x="971600" y="3501008"/>
          <a:ext cx="377190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772080" imgH="1447920" progId="PBrush">
                  <p:embed/>
                </p:oleObj>
              </mc:Choice>
              <mc:Fallback>
                <p:oleObj name="Bitmap Image" r:id="rId4" imgW="3772080" imgH="1447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1600" y="3501008"/>
                        <a:ext cx="3771900" cy="14478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F9FB7B4-BF58-9408-7A57-4A8FF0D915AC}"/>
              </a:ext>
            </a:extLst>
          </p:cNvPr>
          <p:cNvSpPr txBox="1"/>
          <p:nvPr/>
        </p:nvSpPr>
        <p:spPr>
          <a:xfrm>
            <a:off x="5148064" y="3645024"/>
            <a:ext cx="3096344" cy="2031325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DRAM has capacitor and need refresh. Circuitry need power management.</a:t>
            </a:r>
          </a:p>
          <a:p>
            <a:r>
              <a:rPr lang="en-US" dirty="0"/>
              <a:t>Capacitor has leakage.</a:t>
            </a:r>
          </a:p>
          <a:p>
            <a:r>
              <a:rPr lang="en-US" dirty="0"/>
              <a:t>We have multiple processors to access DRAM.</a:t>
            </a:r>
          </a:p>
          <a:p>
            <a:r>
              <a:rPr lang="en-US" dirty="0"/>
              <a:t>Need scheduling policies.</a:t>
            </a:r>
          </a:p>
        </p:txBody>
      </p:sp>
    </p:spTree>
    <p:extLst>
      <p:ext uri="{BB962C8B-B14F-4D97-AF65-F5344CB8AC3E}">
        <p14:creationId xmlns:p14="http://schemas.microsoft.com/office/powerpoint/2010/main" val="3291988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1.6 Multi-Core Processor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8638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Multi-Core Processor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Multi-Core Processor (15:30/36:54)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FF5627A-42BD-9B6A-F632-3EDA54BC2E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132216"/>
              </p:ext>
            </p:extLst>
          </p:nvPr>
        </p:nvGraphicFramePr>
        <p:xfrm>
          <a:off x="827584" y="1772816"/>
          <a:ext cx="7219950" cy="221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19800" imgH="2219400" progId="PBrush">
                  <p:embed/>
                </p:oleObj>
              </mc:Choice>
              <mc:Fallback>
                <p:oleObj name="Bitmap Image" r:id="rId2" imgW="7219800" imgH="22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772816"/>
                        <a:ext cx="7219950" cy="22193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D6ADBEC-2864-211D-3591-0F775A7316E4}"/>
              </a:ext>
            </a:extLst>
          </p:cNvPr>
          <p:cNvSpPr txBox="1"/>
          <p:nvPr/>
        </p:nvSpPr>
        <p:spPr>
          <a:xfrm>
            <a:off x="3635896" y="4221088"/>
            <a:ext cx="4176464" cy="646331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What is network on chip.</a:t>
            </a:r>
          </a:p>
          <a:p>
            <a:r>
              <a:rPr lang="en-US" dirty="0"/>
              <a:t>TCMP (Tile Chip Multi-Coe Processor)</a:t>
            </a:r>
          </a:p>
        </p:txBody>
      </p:sp>
    </p:spTree>
    <p:extLst>
      <p:ext uri="{BB962C8B-B14F-4D97-AF65-F5344CB8AC3E}">
        <p14:creationId xmlns:p14="http://schemas.microsoft.com/office/powerpoint/2010/main" val="2835379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1.7 NoC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627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1.7 NoC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NoC (18:30/36:54)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6ADBEC-2864-211D-3591-0F775A7316E4}"/>
              </a:ext>
            </a:extLst>
          </p:cNvPr>
          <p:cNvSpPr txBox="1"/>
          <p:nvPr/>
        </p:nvSpPr>
        <p:spPr>
          <a:xfrm>
            <a:off x="3563888" y="4797152"/>
            <a:ext cx="4176464" cy="1200329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NoC Router micro architecture.</a:t>
            </a:r>
          </a:p>
          <a:p>
            <a:r>
              <a:rPr lang="en-US" dirty="0"/>
              <a:t>Flow control</a:t>
            </a:r>
          </a:p>
          <a:p>
            <a:r>
              <a:rPr lang="en-US" dirty="0"/>
              <a:t>Virtual channels</a:t>
            </a:r>
          </a:p>
          <a:p>
            <a:r>
              <a:rPr lang="en-US" dirty="0"/>
              <a:t>Deadlock management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EB12A2B-617D-A21B-6295-24FFE68DCC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9582085"/>
              </p:ext>
            </p:extLst>
          </p:nvPr>
        </p:nvGraphicFramePr>
        <p:xfrm>
          <a:off x="683568" y="1844824"/>
          <a:ext cx="7505700" cy="271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05640" imgH="2714760" progId="PBrush">
                  <p:embed/>
                </p:oleObj>
              </mc:Choice>
              <mc:Fallback>
                <p:oleObj name="Bitmap Image" r:id="rId2" imgW="7505640" imgH="27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844824"/>
                        <a:ext cx="7505700" cy="27146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1002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1.8 QoS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884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1.8 QoS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QoS (Quality of Service) (18:30/36:54)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6ADBEC-2864-211D-3591-0F775A7316E4}"/>
              </a:ext>
            </a:extLst>
          </p:cNvPr>
          <p:cNvSpPr txBox="1"/>
          <p:nvPr/>
        </p:nvSpPr>
        <p:spPr>
          <a:xfrm>
            <a:off x="3203848" y="5301208"/>
            <a:ext cx="4176464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QoS (Quality of Service)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7FD88A0-48BB-28D2-CC56-4447B14F39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5532108"/>
              </p:ext>
            </p:extLst>
          </p:nvPr>
        </p:nvGraphicFramePr>
        <p:xfrm>
          <a:off x="755576" y="1844824"/>
          <a:ext cx="7553325" cy="314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53160" imgH="3143160" progId="PBrush">
                  <p:embed/>
                </p:oleObj>
              </mc:Choice>
              <mc:Fallback>
                <p:oleObj name="Bitmap Image" r:id="rId2" imgW="7553160" imgH="3143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576" y="1844824"/>
                        <a:ext cx="7553325" cy="31432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9512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 HPC Multi-Core Design by Gem5 (Part 1)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HPC Multi-Core Design by Gem5 (Part 1) (01:48/36:54)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1C91012-AB2B-198D-9EB1-4BD9B23CA9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7602901"/>
              </p:ext>
            </p:extLst>
          </p:nvPr>
        </p:nvGraphicFramePr>
        <p:xfrm>
          <a:off x="539552" y="1844824"/>
          <a:ext cx="7781925" cy="397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781760" imgH="3971880" progId="PBrush">
                  <p:embed/>
                </p:oleObj>
              </mc:Choice>
              <mc:Fallback>
                <p:oleObj name="Bitmap Image" r:id="rId2" imgW="7781760" imgH="3971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844824"/>
                        <a:ext cx="7781925" cy="39719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3DA2A72-C08D-BAC4-258F-A890053B96DE}"/>
              </a:ext>
            </a:extLst>
          </p:cNvPr>
          <p:cNvSpPr/>
          <p:nvPr/>
        </p:nvSpPr>
        <p:spPr>
          <a:xfrm>
            <a:off x="539552" y="4653136"/>
            <a:ext cx="7416824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16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1.9 References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51954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1.9 References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References (20:00/36:54)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F209C9F-0253-B61E-9DD4-C7048CD8D0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2058595"/>
              </p:ext>
            </p:extLst>
          </p:nvPr>
        </p:nvGraphicFramePr>
        <p:xfrm>
          <a:off x="611560" y="1700808"/>
          <a:ext cx="7677150" cy="392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77000" imgH="3924360" progId="PBrush">
                  <p:embed/>
                </p:oleObj>
              </mc:Choice>
              <mc:Fallback>
                <p:oleObj name="Bitmap Image" r:id="rId2" imgW="7677000" imgH="3924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1700808"/>
                        <a:ext cx="7677150" cy="39243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27860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1.10 Why Gem5?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22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9204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1.10 Why Gem5?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Why Gem5? (22:00/36:54)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23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B3488AE-E714-00E4-1564-0A9F3C6D30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5667123"/>
              </p:ext>
            </p:extLst>
          </p:nvPr>
        </p:nvGraphicFramePr>
        <p:xfrm>
          <a:off x="890588" y="1890713"/>
          <a:ext cx="7362825" cy="307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362720" imgH="3076560" progId="PBrush">
                  <p:embed/>
                </p:oleObj>
              </mc:Choice>
              <mc:Fallback>
                <p:oleObj name="Bitmap Image" r:id="rId2" imgW="7362720" imgH="3076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0588" y="1890713"/>
                        <a:ext cx="7362825" cy="30765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ACCF27A-CA9C-1AC8-A999-0F2C799446D4}"/>
              </a:ext>
            </a:extLst>
          </p:cNvPr>
          <p:cNvSpPr txBox="1"/>
          <p:nvPr/>
        </p:nvSpPr>
        <p:spPr>
          <a:xfrm>
            <a:off x="1691680" y="5301208"/>
            <a:ext cx="5688632" cy="646331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Gem5 Simulator will get you to understand better in the high road.</a:t>
            </a:r>
          </a:p>
        </p:txBody>
      </p:sp>
    </p:spTree>
    <p:extLst>
      <p:ext uri="{BB962C8B-B14F-4D97-AF65-F5344CB8AC3E}">
        <p14:creationId xmlns:p14="http://schemas.microsoft.com/office/powerpoint/2010/main" val="750035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1.10 Why Gem5?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Why Gem5? (23:00/36:54)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24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012F8D8-54EB-9B88-85F3-8D5DC92706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3459714"/>
              </p:ext>
            </p:extLst>
          </p:nvPr>
        </p:nvGraphicFramePr>
        <p:xfrm>
          <a:off x="728663" y="1804988"/>
          <a:ext cx="7686675" cy="324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86720" imgH="3247920" progId="PBrush">
                  <p:embed/>
                </p:oleObj>
              </mc:Choice>
              <mc:Fallback>
                <p:oleObj name="Bitmap Image" r:id="rId2" imgW="7686720" imgH="3247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8663" y="1804988"/>
                        <a:ext cx="7686675" cy="32480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618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25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513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(23:52/36:54)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26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3537BB-7112-919A-9085-0C089C817C29}"/>
              </a:ext>
            </a:extLst>
          </p:cNvPr>
          <p:cNvSpPr txBox="1"/>
          <p:nvPr/>
        </p:nvSpPr>
        <p:spPr>
          <a:xfrm>
            <a:off x="683568" y="5157192"/>
            <a:ext cx="3240360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application on iPhone.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EFDB51-6A57-3D55-EACE-5894F3A7D0EA}"/>
              </a:ext>
            </a:extLst>
          </p:cNvPr>
          <p:cNvSpPr txBox="1"/>
          <p:nvPr/>
        </p:nvSpPr>
        <p:spPr>
          <a:xfrm>
            <a:off x="4716016" y="5085184"/>
            <a:ext cx="4104456" cy="1200329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Under applications, we have processors run behind the iPhone.</a:t>
            </a:r>
          </a:p>
          <a:p>
            <a:r>
              <a:rPr lang="en-US" dirty="0"/>
              <a:t>We are going to explore the architecture requirements for high end applications.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22B97A5B-9735-A5AA-3BBC-2D7E1DDF96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4874082"/>
              </p:ext>
            </p:extLst>
          </p:nvPr>
        </p:nvGraphicFramePr>
        <p:xfrm>
          <a:off x="1403648" y="1772816"/>
          <a:ext cx="6096000" cy="296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286920" imgH="4514760" progId="PBrush">
                  <p:embed/>
                </p:oleObj>
              </mc:Choice>
              <mc:Fallback>
                <p:oleObj name="Bitmap Image" r:id="rId2" imgW="9286920" imgH="45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772816"/>
                        <a:ext cx="6096000" cy="296386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33098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Processors(25:30/36:54)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27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72E7530-2BA3-4AB9-4BC0-927D46F31C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4313642"/>
              </p:ext>
            </p:extLst>
          </p:nvPr>
        </p:nvGraphicFramePr>
        <p:xfrm>
          <a:off x="1547664" y="1700808"/>
          <a:ext cx="6096000" cy="333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229680" imgH="5048280" progId="PBrush">
                  <p:embed/>
                </p:oleObj>
              </mc:Choice>
              <mc:Fallback>
                <p:oleObj name="Bitmap Image" r:id="rId2" imgW="9229680" imgH="504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47664" y="1700808"/>
                        <a:ext cx="6096000" cy="33337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7E2A334-6C56-6B3F-111C-3C8132277081}"/>
              </a:ext>
            </a:extLst>
          </p:cNvPr>
          <p:cNvSpPr txBox="1"/>
          <p:nvPr/>
        </p:nvSpPr>
        <p:spPr>
          <a:xfrm>
            <a:off x="2195736" y="5085184"/>
            <a:ext cx="4104456" cy="147732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a lot of sensors and they need to be processed in real time.</a:t>
            </a:r>
          </a:p>
          <a:p>
            <a:r>
              <a:rPr lang="en-US" dirty="0"/>
              <a:t>This device is data intensive applications.</a:t>
            </a:r>
          </a:p>
          <a:p>
            <a:r>
              <a:rPr lang="en-US" dirty="0"/>
              <a:t>We need to understand the hardware working.</a:t>
            </a:r>
          </a:p>
        </p:txBody>
      </p:sp>
    </p:spTree>
    <p:extLst>
      <p:ext uri="{BB962C8B-B14F-4D97-AF65-F5344CB8AC3E}">
        <p14:creationId xmlns:p14="http://schemas.microsoft.com/office/powerpoint/2010/main" val="14314920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Processors(26:50/36:54)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28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8F810D6-D5AC-3207-4E5F-D3879094BA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733047"/>
              </p:ext>
            </p:extLst>
          </p:nvPr>
        </p:nvGraphicFramePr>
        <p:xfrm>
          <a:off x="1475656" y="1916832"/>
          <a:ext cx="6096000" cy="308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325080" imgH="4724280" progId="PBrush">
                  <p:embed/>
                </p:oleObj>
              </mc:Choice>
              <mc:Fallback>
                <p:oleObj name="Bitmap Image" r:id="rId2" imgW="9325080" imgH="4724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1916832"/>
                        <a:ext cx="6096000" cy="308768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2195736" y="5085184"/>
            <a:ext cx="4104456" cy="1200329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a lot od device and information need to be processed.</a:t>
            </a:r>
          </a:p>
          <a:p>
            <a:r>
              <a:rPr lang="en-US" dirty="0"/>
              <a:t>These data has to be processed in real time.</a:t>
            </a:r>
          </a:p>
        </p:txBody>
      </p:sp>
    </p:spTree>
    <p:extLst>
      <p:ext uri="{BB962C8B-B14F-4D97-AF65-F5344CB8AC3E}">
        <p14:creationId xmlns:p14="http://schemas.microsoft.com/office/powerpoint/2010/main" val="12433541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(27:50/36:54)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29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2195736" y="5085184"/>
            <a:ext cx="4104456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Video Surveillance camera and video need to be monitored and content sensed in real time processed.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628F2E-FC93-6218-A472-B80B49E4D8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667159"/>
              </p:ext>
            </p:extLst>
          </p:nvPr>
        </p:nvGraphicFramePr>
        <p:xfrm>
          <a:off x="1187624" y="1772816"/>
          <a:ext cx="6096000" cy="3230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524880" imgH="5048280" progId="PBrush">
                  <p:embed/>
                </p:oleObj>
              </mc:Choice>
              <mc:Fallback>
                <p:oleObj name="Bitmap Image" r:id="rId2" imgW="9524880" imgH="504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1772816"/>
                        <a:ext cx="6096000" cy="323056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3567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48B2E5E-6D95-DE7E-E9DB-83062EBD90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5236216"/>
              </p:ext>
            </p:extLst>
          </p:nvPr>
        </p:nvGraphicFramePr>
        <p:xfrm>
          <a:off x="611560" y="1772816"/>
          <a:ext cx="7600950" cy="440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01040" imgH="4400640" progId="PBrush">
                  <p:embed/>
                </p:oleObj>
              </mc:Choice>
              <mc:Fallback>
                <p:oleObj name="Bitmap Image" r:id="rId2" imgW="7601040" imgH="4400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1772816"/>
                        <a:ext cx="7600950" cy="4400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 HPC Multi-Core Design by Gem5 (Part 1)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HPC Multi-Core Design by Gem5 (Part 1) (02:30/36:54)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56502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(29:00/36:54)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30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1043608" y="5445224"/>
            <a:ext cx="6912768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Doctor may be in United state but patient can be in UK. The Robots and devices have to be in real time.</a:t>
            </a:r>
          </a:p>
          <a:p>
            <a:r>
              <a:rPr lang="en-US" dirty="0"/>
              <a:t>The watch devices need to be monitored in real time.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9E84059-7378-C5B4-59EC-D352906168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8218782"/>
              </p:ext>
            </p:extLst>
          </p:nvPr>
        </p:nvGraphicFramePr>
        <p:xfrm>
          <a:off x="1043608" y="1700808"/>
          <a:ext cx="6628036" cy="369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791560" imgH="4905360" progId="PBrush">
                  <p:embed/>
                </p:oleObj>
              </mc:Choice>
              <mc:Fallback>
                <p:oleObj name="Bitmap Image" r:id="rId2" imgW="8791560" imgH="4905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1700808"/>
                        <a:ext cx="6628036" cy="36982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26262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(31:30/36:54)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31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1043608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Weather system need to be real time.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3A48265-243B-F334-5B54-278000B6F0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3835674"/>
              </p:ext>
            </p:extLst>
          </p:nvPr>
        </p:nvGraphicFramePr>
        <p:xfrm>
          <a:off x="1043608" y="1772816"/>
          <a:ext cx="6768752" cy="3740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134640" imgH="5048280" progId="PBrush">
                  <p:embed/>
                </p:oleObj>
              </mc:Choice>
              <mc:Fallback>
                <p:oleObj name="Bitmap Image" r:id="rId2" imgW="9134640" imgH="504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1772816"/>
                        <a:ext cx="6768752" cy="374081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61106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Processors(31:58/36:54)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32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Smart life and Health system ahead.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A85CAEF-F150-7C40-00AA-3FE92137F9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2732892"/>
              </p:ext>
            </p:extLst>
          </p:nvPr>
        </p:nvGraphicFramePr>
        <p:xfrm>
          <a:off x="1403648" y="1772816"/>
          <a:ext cx="5256584" cy="36913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29520" imgH="5076720" progId="PBrush">
                  <p:embed/>
                </p:oleObj>
              </mc:Choice>
              <mc:Fallback>
                <p:oleObj name="Bitmap Image" r:id="rId2" imgW="7229520" imgH="5076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772816"/>
                        <a:ext cx="5256584" cy="369138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43254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33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86559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Gem5 for HPC (High Performance Computing) (32:30/36:54)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34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All of these need to be done in high end computing.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8A6186F-3E66-F536-9D33-72D0AFD3E3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7887814"/>
              </p:ext>
            </p:extLst>
          </p:nvPr>
        </p:nvGraphicFramePr>
        <p:xfrm>
          <a:off x="1524000" y="1714500"/>
          <a:ext cx="6096000" cy="342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334440" imgH="5248440" progId="PBrush">
                  <p:embed/>
                </p:oleObj>
              </mc:Choice>
              <mc:Fallback>
                <p:oleObj name="Bitmap Image" r:id="rId2" imgW="9334440" imgH="5248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0" y="1714500"/>
                        <a:ext cx="6096000" cy="342741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51167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Gem5 for HPC (High Performance Computing) (32:54/36:54)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35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This is we are focusing. Computer architecture and memory system.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49CF915-1A70-67D0-E02E-FC95BB7FE7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865678"/>
              </p:ext>
            </p:extLst>
          </p:nvPr>
        </p:nvGraphicFramePr>
        <p:xfrm>
          <a:off x="1524000" y="1906588"/>
          <a:ext cx="6096000" cy="304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191520" imgH="4591080" progId="PBrush">
                  <p:embed/>
                </p:oleObj>
              </mc:Choice>
              <mc:Fallback>
                <p:oleObj name="Bitmap Image" r:id="rId2" imgW="9191520" imgH="4591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0" y="1906588"/>
                        <a:ext cx="6096000" cy="30448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0A9DDBB-747C-EE52-65CD-EB2110CF1821}"/>
              </a:ext>
            </a:extLst>
          </p:cNvPr>
          <p:cNvCxnSpPr>
            <a:stCxn id="10" idx="0"/>
          </p:cNvCxnSpPr>
          <p:nvPr/>
        </p:nvCxnSpPr>
        <p:spPr>
          <a:xfrm flipV="1">
            <a:off x="4355976" y="4293096"/>
            <a:ext cx="1152128" cy="1368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17356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20701B8-393F-76DE-7116-EB58885754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0647457"/>
              </p:ext>
            </p:extLst>
          </p:nvPr>
        </p:nvGraphicFramePr>
        <p:xfrm>
          <a:off x="899592" y="1700808"/>
          <a:ext cx="6684579" cy="3552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763120" imgH="4657680" progId="PBrush">
                  <p:embed/>
                </p:oleObj>
              </mc:Choice>
              <mc:Fallback>
                <p:oleObj name="Bitmap Image" r:id="rId2" imgW="8763120" imgH="4657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1700808"/>
                        <a:ext cx="6684579" cy="355299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Gem5 for HPC (High Performance Computing) (33:39/36:54)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36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373216"/>
            <a:ext cx="6912768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This information are stored in memory and going t transfer to the processor.</a:t>
            </a:r>
          </a:p>
          <a:p>
            <a:r>
              <a:rPr lang="en-US" dirty="0"/>
              <a:t>The task are executed in sequential in processor.</a:t>
            </a:r>
          </a:p>
        </p:txBody>
      </p:sp>
    </p:spTree>
    <p:extLst>
      <p:ext uri="{BB962C8B-B14F-4D97-AF65-F5344CB8AC3E}">
        <p14:creationId xmlns:p14="http://schemas.microsoft.com/office/powerpoint/2010/main" val="16496488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>
                <a:solidFill>
                  <a:schemeClr val="tx1"/>
                </a:solidFill>
              </a:rPr>
              <a:t>Gem5 for HPC (High Performance Computing) (</a:t>
            </a:r>
            <a:r>
              <a:rPr lang="en-US" sz="1800" b="1" dirty="0">
                <a:solidFill>
                  <a:schemeClr val="tx1"/>
                </a:solidFill>
              </a:rPr>
              <a:t>35:27/36:54)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37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1043608" y="5517232"/>
            <a:ext cx="6912768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L1 cache memory in the processor and in L2 Cache memory Core, and in main memory.</a:t>
            </a:r>
          </a:p>
          <a:p>
            <a:r>
              <a:rPr lang="en-US" dirty="0"/>
              <a:t>We will see the multi-core system with multiple execution units.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B167E04-3B82-5AC4-EA5A-98F57E3A3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431784"/>
              </p:ext>
            </p:extLst>
          </p:nvPr>
        </p:nvGraphicFramePr>
        <p:xfrm>
          <a:off x="1403648" y="1772816"/>
          <a:ext cx="6417345" cy="3762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658360" imgH="5076720" progId="PBrush">
                  <p:embed/>
                </p:oleObj>
              </mc:Choice>
              <mc:Fallback>
                <p:oleObj name="Bitmap Image" r:id="rId2" imgW="8658360" imgH="5076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772816"/>
                        <a:ext cx="6417345" cy="3762866"/>
                      </a:xfrm>
                      <a:prstGeom prst="rect">
                        <a:avLst/>
                      </a:prstGeom>
                      <a:solidFill>
                        <a:srgbClr val="FFFF00"/>
                      </a:solidFill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2613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38</a:t>
            </a:fld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 Pipeline Instruction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891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 Pipeline Instruction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Pipeline Instruction (04:30/36:54)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99664B3-8DA5-E188-3A3E-5D1CB85A31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968228"/>
              </p:ext>
            </p:extLst>
          </p:nvPr>
        </p:nvGraphicFramePr>
        <p:xfrm>
          <a:off x="827584" y="1844824"/>
          <a:ext cx="7381875" cy="3867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381800" imgH="3867120" progId="PBrush">
                  <p:embed/>
                </p:oleObj>
              </mc:Choice>
              <mc:Fallback>
                <p:oleObj name="Bitmap Image" r:id="rId2" imgW="7381800" imgH="3867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844824"/>
                        <a:ext cx="7381875" cy="38671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448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1.2 Cache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303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1.2 Cache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Memory (05:30/36:54)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6F4BD0F-087F-E135-8467-8C3C0DD5B3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3510139"/>
              </p:ext>
            </p:extLst>
          </p:nvPr>
        </p:nvGraphicFramePr>
        <p:xfrm>
          <a:off x="539552" y="1772816"/>
          <a:ext cx="7572375" cy="385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72240" imgH="3857760" progId="PBrush">
                  <p:embed/>
                </p:oleObj>
              </mc:Choice>
              <mc:Fallback>
                <p:oleObj name="Bitmap Image" r:id="rId2" imgW="7572240" imgH="3857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772816"/>
                        <a:ext cx="7572375" cy="38576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120D378B-9149-C46F-7EEE-81485987FF01}"/>
              </a:ext>
            </a:extLst>
          </p:cNvPr>
          <p:cNvSpPr/>
          <p:nvPr/>
        </p:nvSpPr>
        <p:spPr>
          <a:xfrm>
            <a:off x="827584" y="4725144"/>
            <a:ext cx="6264696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98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1.3 Cache Optimization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157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1.3 Cache Optimization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Multi-Core Design by Gem5 (08:30/36:54)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FF32FB3-D531-327B-9D91-CAEB7E7F0D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9091530"/>
              </p:ext>
            </p:extLst>
          </p:nvPr>
        </p:nvGraphicFramePr>
        <p:xfrm>
          <a:off x="827584" y="1988840"/>
          <a:ext cx="7572375" cy="187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72240" imgH="1876320" progId="PBrush">
                  <p:embed/>
                </p:oleObj>
              </mc:Choice>
              <mc:Fallback>
                <p:oleObj name="Bitmap Image" r:id="rId2" imgW="7572240" imgH="1876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988840"/>
                        <a:ext cx="7572375" cy="18764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0975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2887</TotalTime>
  <Words>966</Words>
  <Application>Microsoft Office PowerPoint</Application>
  <PresentationFormat>On-screen Show (4:3)</PresentationFormat>
  <Paragraphs>195</Paragraphs>
  <Slides>38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Wingdings</vt:lpstr>
      <vt:lpstr>Office 佈景主題</vt:lpstr>
      <vt:lpstr>Bitmap Image</vt:lpstr>
      <vt:lpstr>1 HPC Multi-Core Design by Gem5 (Part 1)</vt:lpstr>
      <vt:lpstr>1 HPC Multi-Core Design by Gem5 (Part 1)</vt:lpstr>
      <vt:lpstr>1 HPC Multi-Core Design by Gem5 (Part 1)</vt:lpstr>
      <vt:lpstr>1.1 Pipeline Instruction</vt:lpstr>
      <vt:lpstr>1.1 Pipeline Instruction</vt:lpstr>
      <vt:lpstr>1.2 Cache Memory</vt:lpstr>
      <vt:lpstr>1.2 Cache Memory</vt:lpstr>
      <vt:lpstr>1.3 Cache Optimization</vt:lpstr>
      <vt:lpstr>1.3 Cache Optimization</vt:lpstr>
      <vt:lpstr>1.4 Cache and Virtual Memory</vt:lpstr>
      <vt:lpstr>1.4 Cache and Virtual Memory</vt:lpstr>
      <vt:lpstr>1.5 DRAM</vt:lpstr>
      <vt:lpstr>1.5 DRAM</vt:lpstr>
      <vt:lpstr>1.6 Multi-Core Processor</vt:lpstr>
      <vt:lpstr>1.6 Multi-Core Processor</vt:lpstr>
      <vt:lpstr>1.7 NoC</vt:lpstr>
      <vt:lpstr>1.7 NoC</vt:lpstr>
      <vt:lpstr>1.8 QoS</vt:lpstr>
      <vt:lpstr>1.8 QoS</vt:lpstr>
      <vt:lpstr>1.9 References</vt:lpstr>
      <vt:lpstr>1.9 References</vt:lpstr>
      <vt:lpstr>1.10 Why Gem5?</vt:lpstr>
      <vt:lpstr>1.10 Why Gem5?</vt:lpstr>
      <vt:lpstr>1.10 Why Gem5?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1.12 Gem5 for HPC</vt:lpstr>
      <vt:lpstr>1.12 Gem5 for HPC</vt:lpstr>
      <vt:lpstr>1.12 Gem5 for HPC</vt:lpstr>
      <vt:lpstr>1.12 Gem5 for HPC</vt:lpstr>
      <vt:lpstr>1.12 Gem5 for HPC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1064</cp:revision>
  <dcterms:created xsi:type="dcterms:W3CDTF">2018-09-28T16:40:41Z</dcterms:created>
  <dcterms:modified xsi:type="dcterms:W3CDTF">2022-09-09T15:21:00Z</dcterms:modified>
</cp:coreProperties>
</file>

<file path=docProps/thumbnail.jpeg>
</file>